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81" d="100"/>
          <a:sy n="81" d="100"/>
        </p:scale>
        <p:origin x="201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HAIFB64TFTCS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Vestavná indukční varná deska ID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4 – šířka 65 cm  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4 varné zóny, Bluetooth + Wi-Fi připojení, 4x Booster, Flexi &amp;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Varycook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dotykový displej TFT (3.97‘‘)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25301" y="980728"/>
            <a:ext cx="3979848" cy="5109667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Počet varných zón / induktorů	4 / 2 čtvercové, 2 kruhové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příkon (W)		7200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 / 230V~	16 při 3,5kW – </a:t>
            </a:r>
            <a:r>
              <a:rPr lang="cs-CZ" altLang="cs-CZ" sz="800" b="1" dirty="0">
                <a:latin typeface="Arial" charset="0"/>
              </a:rPr>
              <a:t>s omezením výkonu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L1, L2 / 400V~	16 při 7,2kW - </a:t>
            </a:r>
            <a:r>
              <a:rPr lang="cs-CZ" altLang="cs-CZ" sz="800" b="1" dirty="0">
                <a:latin typeface="Arial" charset="0"/>
              </a:rPr>
              <a:t>bez omezení výkonu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Kmitočet sítě (Hz)		50 až 60     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700" i="1" dirty="0">
                <a:latin typeface="Arial" charset="0"/>
              </a:rPr>
              <a:t>Standardní připojení s použitím libovolných dvou fází, např. (L1, L2,N,PE) 400V~ Možnost připojení pouze jednofázově (L,N,PE) 230V~ V obou případech nesmí být naměřené napětí mezi libovolným fázovým vodičem a středním vodičem mimo povolenou toleranci, 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700" i="1" dirty="0">
                <a:latin typeface="Arial" charset="0"/>
              </a:rPr>
              <a:t>tedy 230 V ~ ± 10 %        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Varné zóny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přední 200x185 mm, 2 kW/ Booster 3 kW - Min Ø dna varné nádoby 120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zadní 200x185 mm, 2 kW/ Booster 3 kW - Min Ø dna varné nádoby 120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zadní 210 mm, 2,1 kW/ Booster 3,2 kW - Min Ø dna varné nádoby 140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přední 150 mm, 1,2 kW/ Booster 2 kW - Min Ø dna varné nádoby 90 mm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1x Flexi &amp; </a:t>
            </a:r>
            <a:r>
              <a:rPr lang="cs-CZ" altLang="cs-CZ" sz="800" b="1" dirty="0" err="1">
                <a:latin typeface="Arial" charset="0"/>
              </a:rPr>
              <a:t>VaryCook</a:t>
            </a:r>
            <a:r>
              <a:rPr lang="cs-CZ" altLang="cs-CZ" sz="800" b="1" dirty="0">
                <a:latin typeface="Arial" charset="0"/>
              </a:rPr>
              <a:t> : </a:t>
            </a:r>
            <a:r>
              <a:rPr lang="cs-CZ" altLang="cs-CZ" sz="800" dirty="0">
                <a:latin typeface="Arial" charset="0"/>
              </a:rPr>
              <a:t>Rozměry 200x380 mm, Min Ø dna varné nádoby 220 mm, 3,0 kW/ Booster 3,7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with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me</a:t>
            </a:r>
            <a:r>
              <a:rPr lang="cs-CZ" altLang="cs-CZ" sz="800" b="1" dirty="0">
                <a:latin typeface="Arial" charset="0"/>
              </a:rPr>
              <a:t> - Wi-Fi + Bluetooth </a:t>
            </a:r>
            <a:r>
              <a:rPr lang="cs-CZ" altLang="cs-CZ" sz="800" dirty="0">
                <a:latin typeface="Arial" charset="0"/>
              </a:rPr>
              <a:t>připojení k aplikaci </a:t>
            </a:r>
            <a:r>
              <a:rPr lang="cs-CZ" altLang="cs-CZ" sz="800" dirty="0" err="1">
                <a:latin typeface="Arial" charset="0"/>
              </a:rPr>
              <a:t>hOn</a:t>
            </a:r>
            <a:r>
              <a:rPr lang="cs-CZ" altLang="cs-CZ" sz="800" dirty="0">
                <a:latin typeface="Arial" charset="0"/>
              </a:rPr>
              <a:t> a možnost rozšíření základních možností o bohatý obsah včetně receptů a tipů k vaření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VaryCook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vyhrazená oblast se třemi tepelnými zónami, které lze variabilně využít po dobu celého procesu vaření, stačí posunout hrnec na vybranou zónu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Flexi zóna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propojení dvou varných zón do jedné velké (pro velké hrnce)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Power</a:t>
            </a:r>
            <a:r>
              <a:rPr lang="cs-CZ" altLang="cs-CZ" sz="800" b="1" dirty="0">
                <a:latin typeface="Arial" charset="0"/>
              </a:rPr>
              <a:t> Management </a:t>
            </a:r>
            <a:r>
              <a:rPr lang="cs-CZ" altLang="cs-CZ" sz="800" dirty="0">
                <a:latin typeface="Arial" charset="0"/>
              </a:rPr>
              <a:t>– možnost nastavit maximální příkon na 2 kW, 2,5kW, 3 kW,  3,5kW, 4,5kW, 5,5kW, 6,8 kW nebo 7,2 kW. V případě nízkého jištění v domácnosti je tak možné připojení na 230V.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Preci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Synch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digestoř se automaticky nastaví na správný sací výkon podle úrovně výkonu varné desky </a:t>
            </a:r>
            <a:r>
              <a:rPr lang="cs-CZ" altLang="cs-CZ" sz="800" i="1" dirty="0">
                <a:latin typeface="Arial" charset="0"/>
              </a:rPr>
              <a:t>(pouze s kompatibilním odsavačem)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Dotykové ovládání + TFT disple</a:t>
            </a:r>
            <a:r>
              <a:rPr lang="cs-CZ" altLang="cs-CZ" sz="800" b="1" dirty="0">
                <a:latin typeface="Arial" charset="0"/>
              </a:rPr>
              <a:t>j (3.97‘‘)</a:t>
            </a:r>
            <a:endParaRPr lang="cs-CZ" altLang="cs-CZ" sz="800" b="1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14</a:t>
            </a:r>
            <a:r>
              <a:rPr lang="cs-CZ" altLang="cs-CZ" sz="800" dirty="0">
                <a:latin typeface="Arial" charset="0"/>
                <a:cs typeface="+mn-cs"/>
              </a:rPr>
              <a:t> úrovní výkonu, Booster (4x)</a:t>
            </a:r>
            <a:r>
              <a:rPr lang="cs-CZ" altLang="cs-CZ" sz="800" dirty="0">
                <a:latin typeface="Arial" charset="0"/>
              </a:rPr>
              <a:t>, 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Funkce Pauza, </a:t>
            </a:r>
            <a:r>
              <a:rPr lang="cs-CZ" altLang="cs-CZ" sz="800" dirty="0">
                <a:latin typeface="Arial" charset="0"/>
                <a:cs typeface="+mn-cs"/>
              </a:rPr>
              <a:t>Časovač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Plynulá regulace výkonu (od úrovně 3, 400W výše)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Bezpečnost</a:t>
            </a:r>
            <a:r>
              <a:rPr lang="cs-CZ" altLang="cs-CZ" sz="800" b="1" dirty="0">
                <a:latin typeface="Arial" charset="0"/>
                <a:cs typeface="+mn-cs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Dětská pojistka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Automatická detekce hrnců a pánví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Ukazatel zbytkového tepla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Ochrana před přehřátím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Ochrana při vylití tekutiny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70354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94856" y="4900719"/>
            <a:ext cx="33843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33803413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8059019084794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Rovné hrany, Černé sklo,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Možnost </a:t>
            </a:r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zapuštěné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instalace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51 × 650 × 510</a:t>
            </a:r>
            <a:endParaRPr lang="cs-CZ" altLang="cs-CZ" sz="800" b="1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12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115 × 645 × 690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13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7" name="Obrázek 26">
            <a:extLst>
              <a:ext uri="{FF2B5EF4-FFF2-40B4-BE49-F238E27FC236}">
                <a16:creationId xmlns:a16="http://schemas.microsoft.com/office/drawing/2014/main" id="{BD43DA10-9D84-4417-86DD-3EE275F78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5149" y="3742489"/>
            <a:ext cx="573166" cy="545634"/>
          </a:xfrm>
          <a:prstGeom prst="rect">
            <a:avLst/>
          </a:prstGeom>
        </p:spPr>
      </p:pic>
      <p:sp>
        <p:nvSpPr>
          <p:cNvPr id="36" name="TextovéPole 35">
            <a:extLst>
              <a:ext uri="{FF2B5EF4-FFF2-40B4-BE49-F238E27FC236}">
                <a16:creationId xmlns:a16="http://schemas.microsoft.com/office/drawing/2014/main" id="{C2333B48-2825-415A-B9B4-8017BD250245}"/>
              </a:ext>
            </a:extLst>
          </p:cNvPr>
          <p:cNvSpPr txBox="1"/>
          <p:nvPr/>
        </p:nvSpPr>
        <p:spPr>
          <a:xfrm>
            <a:off x="4617495" y="1068819"/>
            <a:ext cx="993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nabízí široké množství receptů</a:t>
            </a:r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94E6F309-6C66-4AD9-A3A1-9A741A2118A4}"/>
              </a:ext>
            </a:extLst>
          </p:cNvPr>
          <p:cNvSpPr txBox="1"/>
          <p:nvPr/>
        </p:nvSpPr>
        <p:spPr>
          <a:xfrm>
            <a:off x="4637780" y="3816897"/>
            <a:ext cx="993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Booster pro všechny čtyři zóny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6BF4D1B-7EB4-45E7-E86F-65D8BFDFCA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7236" y="1327062"/>
            <a:ext cx="3227245" cy="2160168"/>
          </a:xfrm>
          <a:prstGeom prst="rect">
            <a:avLst/>
          </a:prstGeom>
        </p:spPr>
      </p:pic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BB0DCFB2-6CD5-264B-D9F7-8C982CF88EE6}"/>
              </a:ext>
            </a:extLst>
          </p:cNvPr>
          <p:cNvCxnSpPr>
            <a:cxnSpLocks/>
          </p:cNvCxnSpPr>
          <p:nvPr/>
        </p:nvCxnSpPr>
        <p:spPr>
          <a:xfrm>
            <a:off x="5796136" y="1268760"/>
            <a:ext cx="316834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B564C9C-E921-6466-F534-F84DDBEE4EEB}"/>
              </a:ext>
            </a:extLst>
          </p:cNvPr>
          <p:cNvSpPr txBox="1"/>
          <p:nvPr/>
        </p:nvSpPr>
        <p:spPr>
          <a:xfrm>
            <a:off x="6606772" y="986853"/>
            <a:ext cx="99395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1200" dirty="0">
                <a:latin typeface="Arial" charset="0"/>
              </a:rPr>
              <a:t>šířka 65 cm </a:t>
            </a:r>
            <a:endParaRPr lang="cs-CZ" sz="1200" dirty="0"/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D0322A7B-DFB8-F081-20F4-A3B1424F2B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1304" y="1246840"/>
            <a:ext cx="472611" cy="473301"/>
          </a:xfrm>
          <a:prstGeom prst="rect">
            <a:avLst/>
          </a:prstGeom>
        </p:spPr>
      </p:pic>
      <p:pic>
        <p:nvPicPr>
          <p:cNvPr id="18" name="Picture 2" descr="Résultat de recherche d'images pour &quot;logo wifi png&quot;">
            <a:extLst>
              <a:ext uri="{FF2B5EF4-FFF2-40B4-BE49-F238E27FC236}">
                <a16:creationId xmlns:a16="http://schemas.microsoft.com/office/drawing/2014/main" id="{85C5A39C-293A-9DBA-5D04-34EEC7447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04448" y="1009218"/>
            <a:ext cx="220217" cy="19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Obrázek 27">
            <a:extLst>
              <a:ext uri="{FF2B5EF4-FFF2-40B4-BE49-F238E27FC236}">
                <a16:creationId xmlns:a16="http://schemas.microsoft.com/office/drawing/2014/main" id="{1EDFD92D-C54E-2831-450A-6957C3CA94A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3119" y="4463872"/>
            <a:ext cx="556917" cy="545634"/>
          </a:xfrm>
          <a:prstGeom prst="rect">
            <a:avLst/>
          </a:prstGeom>
        </p:spPr>
      </p:pic>
      <p:sp>
        <p:nvSpPr>
          <p:cNvPr id="29" name="TextovéPole 28">
            <a:extLst>
              <a:ext uri="{FF2B5EF4-FFF2-40B4-BE49-F238E27FC236}">
                <a16:creationId xmlns:a16="http://schemas.microsoft.com/office/drawing/2014/main" id="{B644B900-B663-A8D6-12ED-1E31D67A92B3}"/>
              </a:ext>
            </a:extLst>
          </p:cNvPr>
          <p:cNvSpPr txBox="1"/>
          <p:nvPr/>
        </p:nvSpPr>
        <p:spPr>
          <a:xfrm>
            <a:off x="4627990" y="4596323"/>
            <a:ext cx="993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TFT displej</a:t>
            </a:r>
          </a:p>
        </p:txBody>
      </p:sp>
      <p:pic>
        <p:nvPicPr>
          <p:cNvPr id="3" name="Image 51">
            <a:extLst>
              <a:ext uri="{FF2B5EF4-FFF2-40B4-BE49-F238E27FC236}">
                <a16:creationId xmlns:a16="http://schemas.microsoft.com/office/drawing/2014/main" id="{E970DDD9-1899-8B8F-34C5-D0ACAA743A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05248" y="1501521"/>
            <a:ext cx="1159039" cy="1577638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B008C14D-866B-CD6A-6A78-AEB48B6AE170}"/>
              </a:ext>
            </a:extLst>
          </p:cNvPr>
          <p:cNvSpPr txBox="1"/>
          <p:nvPr/>
        </p:nvSpPr>
        <p:spPr>
          <a:xfrm>
            <a:off x="4569289" y="2915247"/>
            <a:ext cx="1199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 zóna </a:t>
            </a:r>
          </a:p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propojení dvou varných zón do jedné velké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CCA9243-4E3E-BC67-6224-98A5B5648F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42668" y="2940232"/>
            <a:ext cx="607368" cy="611287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C213E855-F430-718A-DEBD-6A603BB69F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29633" y="2017513"/>
            <a:ext cx="643969" cy="65659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A0DB19D-96C4-7A4C-162A-380F18BD24EC}"/>
              </a:ext>
            </a:extLst>
          </p:cNvPr>
          <p:cNvSpPr txBox="1"/>
          <p:nvPr/>
        </p:nvSpPr>
        <p:spPr>
          <a:xfrm>
            <a:off x="4634335" y="1905854"/>
            <a:ext cx="11998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Varycook</a:t>
            </a:r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lze aktivovat pouze v případě, když </a:t>
            </a:r>
            <a:r>
              <a:rPr lang="cs-CZ" sz="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Managementem nastavíme minimálně 3 kW. 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DF4B3C16-ED3A-A11A-0466-81DB493F4F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34233" y="3512274"/>
            <a:ext cx="2171054" cy="136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a09af93a-bc92-4cce-8ba3-c8fdbed82e2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b4af0723-3826-4aee-ba08-906e8dce304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2710</TotalTime>
  <Words>561</Words>
  <Application>Microsoft Office PowerPoint</Application>
  <PresentationFormat>Předvádění na obrazovce (4:3)</PresentationFormat>
  <Paragraphs>55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Šperl</cp:lastModifiedBy>
  <cp:revision>334</cp:revision>
  <cp:lastPrinted>2021-09-15T13:26:00Z</cp:lastPrinted>
  <dcterms:created xsi:type="dcterms:W3CDTF">2015-07-16T11:02:07Z</dcterms:created>
  <dcterms:modified xsi:type="dcterms:W3CDTF">2026-04-29T13:14:28Z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