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66" d="100"/>
          <a:sy n="66" d="100"/>
        </p:scale>
        <p:origin x="48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534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HA2MTCBP58IRB1S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Vestavná indukční varná deska ID </a:t>
            </a:r>
            <a:r>
              <a:rPr lang="cs-CZ" altLang="cs-CZ" sz="1400" dirty="0" err="1">
                <a:latin typeface="Arial" charset="0"/>
              </a:rPr>
              <a:t>Series</a:t>
            </a:r>
            <a:r>
              <a:rPr lang="cs-CZ" altLang="cs-CZ" sz="1400" dirty="0">
                <a:latin typeface="Arial" charset="0"/>
              </a:rPr>
              <a:t> 4 – šířka 65 cm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4 varné zóny, Bluetooth + Wi-Fi připojení, Dotykové ovládání (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invisible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),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Varycook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Multizone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Booster,</a:t>
            </a:r>
            <a:r>
              <a:rPr lang="cs-CZ" altLang="cs-CZ" sz="1200" b="1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Senzor</a:t>
            </a:r>
            <a:r>
              <a:rPr lang="cs-CZ" altLang="cs-CZ" sz="12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cs-CZ" altLang="cs-CZ" sz="1200" b="1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vaření&amp;varu</a:t>
            </a:r>
            <a:r>
              <a:rPr lang="cs-CZ" altLang="cs-CZ" sz="12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89838" y="903596"/>
            <a:ext cx="3900798" cy="5935337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Počet varných zón/induktorů           4 / 8 obdélníkových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příkon (W)	                        7400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 / 230V~                       16 při 3,5 kW </a:t>
            </a:r>
            <a:r>
              <a:rPr lang="cs-CZ" altLang="cs-CZ" sz="800" b="1" dirty="0">
                <a:latin typeface="Arial" charset="0"/>
              </a:rPr>
              <a:t>s omezením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Jištění (A) L1, L2 / 400V~               16 při 6,8 - 7,4kW  </a:t>
            </a:r>
            <a:r>
              <a:rPr lang="cs-CZ" altLang="cs-CZ" sz="800" b="1" dirty="0">
                <a:latin typeface="Arial" charset="0"/>
              </a:rPr>
              <a:t>bez omezení výkonu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Kmitočet sítě (Hz)                            50 až 60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i="1" dirty="0">
                <a:latin typeface="Arial" charset="0"/>
              </a:rPr>
              <a:t>Standardní připojení s použitím libovolných dvou fází, např. (L1, L2,N,PE) 400V~ Možnost připojení pouze jednofázově (L,N,PE) 230V~ V obou případech nesmí být naměřené napětí mezi libovolným fázovým vodičem a středním vodičem mimo povolenou toleranci, 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i="1" dirty="0">
                <a:latin typeface="Arial" charset="0"/>
              </a:rPr>
              <a:t>tedy 230 V ~ ± 10 %         </a:t>
            </a:r>
            <a:r>
              <a:rPr lang="cs-CZ" altLang="cs-CZ" sz="800" dirty="0">
                <a:latin typeface="Arial" charset="0"/>
              </a:rPr>
              <a:t>      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Varné zóny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přední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Levá zadní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zadní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Pravá horní 2x200x90 mm, 2,2 kW/ Booster 3,7 kW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Min Ø dna varné nádoby 90 mm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2x </a:t>
            </a:r>
            <a:r>
              <a:rPr lang="cs-CZ" altLang="cs-CZ" sz="800" b="1" dirty="0" err="1">
                <a:latin typeface="Arial" charset="0"/>
              </a:rPr>
              <a:t>Flexy</a:t>
            </a:r>
            <a:r>
              <a:rPr lang="cs-CZ" altLang="cs-CZ" sz="800" b="1" dirty="0">
                <a:latin typeface="Arial" charset="0"/>
              </a:rPr>
              <a:t> &amp; </a:t>
            </a: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: </a:t>
            </a:r>
            <a:r>
              <a:rPr lang="cs-CZ" altLang="cs-CZ" sz="800" dirty="0">
                <a:latin typeface="Arial" charset="0"/>
              </a:rPr>
              <a:t>Rozměry 200x380 mm, Min Ø dna varné nádoby 160 mm, 3,0 kW/ Booster 3,7 kW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Senzor </a:t>
            </a:r>
            <a:r>
              <a:rPr lang="cs-CZ" altLang="cs-CZ" sz="800" b="1" dirty="0" err="1">
                <a:latin typeface="Arial" charset="0"/>
              </a:rPr>
              <a:t>vaření&amp;varu</a:t>
            </a:r>
            <a:r>
              <a:rPr lang="cs-CZ" altLang="cs-CZ" sz="800" b="1" dirty="0">
                <a:latin typeface="Arial" charset="0"/>
              </a:rPr>
              <a:t> -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kontrolují teplotu vaření i bod varu. Aktivace přes UI nebo aplikaci.</a:t>
            </a:r>
            <a:endParaRPr lang="cs-CZ" altLang="cs-CZ" sz="800" b="1" dirty="0">
              <a:latin typeface="Arial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Wi-Fi + Bluetooth </a:t>
            </a:r>
            <a:r>
              <a:rPr lang="cs-CZ" altLang="cs-CZ" sz="800" dirty="0">
                <a:latin typeface="Arial" charset="0"/>
              </a:rPr>
              <a:t>připojení k aplikaci </a:t>
            </a:r>
            <a:r>
              <a:rPr lang="cs-CZ" altLang="cs-CZ" sz="800" dirty="0" err="1">
                <a:latin typeface="Arial" charset="0"/>
              </a:rPr>
              <a:t>hOn</a:t>
            </a:r>
            <a:r>
              <a:rPr lang="cs-CZ" altLang="cs-CZ" sz="800" dirty="0">
                <a:latin typeface="Arial" charset="0"/>
              </a:rPr>
              <a:t> a možnost rozšíření základních možností o bohatý obsah včetně receptů a tipů k vaření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VaryCook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vyhrazená oblast se třemi tepelnými zónami, které lze variabilně využít po dobu celého procesu vaření, stačí posunout hrnec na vybranou zónu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Multizone</a:t>
            </a:r>
            <a:r>
              <a:rPr lang="cs-CZ" altLang="cs-CZ" sz="800" dirty="0">
                <a:latin typeface="Arial" charset="0"/>
              </a:rPr>
              <a:t> - </a:t>
            </a:r>
            <a:r>
              <a:rPr lang="cs-CZ" sz="800" dirty="0">
                <a:latin typeface="Arial" charset="0"/>
              </a:rPr>
              <a:t>přizpůsobení velikostem hrnců a pánví pro rovnoměrné vaření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Power</a:t>
            </a:r>
            <a:r>
              <a:rPr lang="cs-CZ" altLang="cs-CZ" sz="800" b="1" dirty="0">
                <a:latin typeface="Arial" charset="0"/>
              </a:rPr>
              <a:t> Management </a:t>
            </a:r>
            <a:r>
              <a:rPr lang="cs-CZ" altLang="cs-CZ" sz="800" dirty="0">
                <a:latin typeface="Arial" charset="0"/>
              </a:rPr>
              <a:t>– V případě nízkého příkonu domácnosti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můžeme omezit příkon desky na následující maximální hodnoty:  2 kW, 2,5kW, 3 kW, 3,5kW, 4,5kW, 5,5kW, 6,8 kW.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dirty="0" err="1">
                <a:latin typeface="Arial" charset="0"/>
              </a:rPr>
              <a:t>Preci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b="1" dirty="0" err="1">
                <a:latin typeface="Arial" charset="0"/>
              </a:rPr>
              <a:t>Synch</a:t>
            </a:r>
            <a:r>
              <a:rPr lang="cs-CZ" altLang="cs-CZ" sz="800" b="1" dirty="0">
                <a:latin typeface="Arial" charset="0"/>
              </a:rPr>
              <a:t> </a:t>
            </a:r>
            <a:r>
              <a:rPr lang="cs-CZ" altLang="cs-CZ" sz="800" dirty="0">
                <a:latin typeface="Arial" charset="0"/>
              </a:rPr>
              <a:t>– digestoř se automaticky nastaví na správný sací výkon podle úrovně výkonu varné desky </a:t>
            </a:r>
            <a:r>
              <a:rPr lang="cs-CZ" altLang="cs-CZ" sz="800" i="1" dirty="0">
                <a:latin typeface="Arial" charset="0"/>
              </a:rPr>
              <a:t>(pouze s kompatibilním odsavačem)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Dotykové ovládání </a:t>
            </a:r>
            <a:r>
              <a:rPr lang="cs-CZ" altLang="cs-CZ" sz="800" dirty="0" err="1">
                <a:latin typeface="Arial" charset="0"/>
                <a:cs typeface="+mn-cs"/>
              </a:rPr>
              <a:t>Multislider</a:t>
            </a:r>
            <a:r>
              <a:rPr lang="cs-CZ" altLang="cs-CZ" sz="800" dirty="0">
                <a:latin typeface="Arial" charset="0"/>
                <a:cs typeface="+mn-cs"/>
              </a:rPr>
              <a:t> (</a:t>
            </a:r>
            <a:r>
              <a:rPr lang="cs-CZ" altLang="cs-CZ" sz="800" dirty="0" err="1">
                <a:latin typeface="Arial" charset="0"/>
                <a:cs typeface="+mn-cs"/>
              </a:rPr>
              <a:t>Invisible</a:t>
            </a:r>
            <a:r>
              <a:rPr lang="cs-CZ" altLang="cs-CZ" sz="800" dirty="0">
                <a:latin typeface="Arial" charset="0"/>
                <a:cs typeface="+mn-cs"/>
              </a:rPr>
              <a:t>) – červené podsvícení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15</a:t>
            </a:r>
            <a:r>
              <a:rPr lang="cs-CZ" altLang="cs-CZ" sz="800" dirty="0">
                <a:latin typeface="Arial" charset="0"/>
                <a:cs typeface="+mn-cs"/>
              </a:rPr>
              <a:t> úrovní výkonu, Časovač, Booster (4x)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b="1" dirty="0">
                <a:latin typeface="Arial" charset="0"/>
              </a:rPr>
              <a:t>Funkce Pauza, Rozpouštění, Jemné vaření, Probublávání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Plynulá regulace výkonu (od úrovně 3, 400W </a:t>
            </a:r>
            <a:r>
              <a:rPr lang="cs-CZ" altLang="cs-CZ" sz="800">
                <a:latin typeface="Arial" charset="0"/>
              </a:rPr>
              <a:t>výše)</a:t>
            </a: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schemeClr val="bg1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  <a:cs typeface="+mn-cs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  <a:cs typeface="+mn-cs"/>
              </a:rPr>
              <a:t>Dětská pojistka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Ukazatel zbytkového tepla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  <a:cs typeface="+mn-cs"/>
              </a:rPr>
              <a:t>Ochrana před přehřátím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Ochrana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  <a:cs typeface="+mn-cs"/>
              </a:rPr>
              <a:t> při vylití tekutin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u="sng" dirty="0">
              <a:solidFill>
                <a:schemeClr val="bg1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u="sng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828870" y="994355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904743" y="4968817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33803390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8059019084534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Černé sklo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Provedení		Zkosená přední hrana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51 × 650 × 510</a:t>
            </a:r>
            <a:endParaRPr lang="cs-CZ" altLang="cs-CZ" sz="800" b="1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115 × 645 × 690</a:t>
            </a:r>
            <a:endParaRPr lang="cs-CZ" altLang="cs-CZ" sz="800" dirty="0"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13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DF038696-7E65-441A-9CDA-D74AD8535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2841" y="1877847"/>
            <a:ext cx="723480" cy="529299"/>
          </a:xfrm>
          <a:prstGeom prst="rect">
            <a:avLst/>
          </a:prstGeom>
        </p:spPr>
      </p:pic>
      <p:sp>
        <p:nvSpPr>
          <p:cNvPr id="39" name="TextovéPole 38">
            <a:extLst>
              <a:ext uri="{FF2B5EF4-FFF2-40B4-BE49-F238E27FC236}">
                <a16:creationId xmlns:a16="http://schemas.microsoft.com/office/drawing/2014/main" id="{040AA2EC-0D1D-4824-840E-4FB37DAD03F9}"/>
              </a:ext>
            </a:extLst>
          </p:cNvPr>
          <p:cNvSpPr txBox="1"/>
          <p:nvPr/>
        </p:nvSpPr>
        <p:spPr>
          <a:xfrm>
            <a:off x="4716016" y="1877847"/>
            <a:ext cx="9939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</a:t>
            </a:r>
            <a:r>
              <a:rPr lang="cs-CZ" sz="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Multislider</a:t>
            </a:r>
            <a:r>
              <a:rPr 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cs-CZ" sz="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invisible</a:t>
            </a:r>
            <a:r>
              <a:rPr 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cs-CZ" sz="700" dirty="0">
                <a:latin typeface="Arial" panose="020B0604020202020204" pitchFamily="34" charset="0"/>
                <a:cs typeface="Arial" panose="020B0604020202020204" pitchFamily="34" charset="0"/>
              </a:rPr>
              <a:t>červený</a:t>
            </a:r>
          </a:p>
        </p:txBody>
      </p:sp>
      <p:cxnSp>
        <p:nvCxnSpPr>
          <p:cNvPr id="16" name="Přímá spojnice se šipkou 15">
            <a:extLst>
              <a:ext uri="{FF2B5EF4-FFF2-40B4-BE49-F238E27FC236}">
                <a16:creationId xmlns:a16="http://schemas.microsoft.com/office/drawing/2014/main" id="{F8D3C82A-8E1C-410F-E0A1-15689B96E208}"/>
              </a:ext>
            </a:extLst>
          </p:cNvPr>
          <p:cNvCxnSpPr/>
          <p:nvPr/>
        </p:nvCxnSpPr>
        <p:spPr>
          <a:xfrm>
            <a:off x="5874698" y="1166818"/>
            <a:ext cx="288161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0D88058-CA46-173D-E201-80B7D678B719}"/>
              </a:ext>
            </a:extLst>
          </p:cNvPr>
          <p:cNvSpPr txBox="1"/>
          <p:nvPr/>
        </p:nvSpPr>
        <p:spPr>
          <a:xfrm>
            <a:off x="6671840" y="894858"/>
            <a:ext cx="993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cm</a:t>
            </a:r>
          </a:p>
        </p:txBody>
      </p:sp>
      <p:pic>
        <p:nvPicPr>
          <p:cNvPr id="18" name="Picture 2" descr="Résultat de recherche d'images pour &quot;logo wifi png&quot;">
            <a:extLst>
              <a:ext uri="{FF2B5EF4-FFF2-40B4-BE49-F238E27FC236}">
                <a16:creationId xmlns:a16="http://schemas.microsoft.com/office/drawing/2014/main" id="{2EE1005E-6FF9-4DDC-8AFA-25088B283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07136" y="899696"/>
            <a:ext cx="220217" cy="19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58463F89-41A4-8094-EEEE-AFF32CBA2E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284" y="1325230"/>
            <a:ext cx="2906767" cy="2279125"/>
          </a:xfrm>
          <a:prstGeom prst="rect">
            <a:avLst/>
          </a:prstGeom>
        </p:spPr>
      </p:pic>
      <p:pic>
        <p:nvPicPr>
          <p:cNvPr id="8" name="Immagine 40">
            <a:extLst>
              <a:ext uri="{FF2B5EF4-FFF2-40B4-BE49-F238E27FC236}">
                <a16:creationId xmlns:a16="http://schemas.microsoft.com/office/drawing/2014/main" id="{DFB1B1E2-BE5D-4FB9-8AF3-EE096A8E3A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0249" y="1555560"/>
            <a:ext cx="913573" cy="1436962"/>
          </a:xfrm>
          <a:prstGeom prst="rect">
            <a:avLst/>
          </a:prstGeom>
        </p:spPr>
      </p:pic>
      <p:pic>
        <p:nvPicPr>
          <p:cNvPr id="14" name="Immagine 40">
            <a:extLst>
              <a:ext uri="{FF2B5EF4-FFF2-40B4-BE49-F238E27FC236}">
                <a16:creationId xmlns:a16="http://schemas.microsoft.com/office/drawing/2014/main" id="{3DC5EBB1-B7DC-DE93-2CB7-6EA28CB3EC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5089" y="1554985"/>
            <a:ext cx="913573" cy="1436962"/>
          </a:xfrm>
          <a:prstGeom prst="rect">
            <a:avLst/>
          </a:prstGeom>
        </p:spPr>
      </p:pic>
      <p:pic>
        <p:nvPicPr>
          <p:cNvPr id="15" name="Immagine 165">
            <a:extLst>
              <a:ext uri="{FF2B5EF4-FFF2-40B4-BE49-F238E27FC236}">
                <a16:creationId xmlns:a16="http://schemas.microsoft.com/office/drawing/2014/main" id="{02EE21DE-3C16-4A73-ABAE-5279B74E23C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89855" t="52091"/>
          <a:stretch/>
        </p:blipFill>
        <p:spPr>
          <a:xfrm flipH="1">
            <a:off x="8279898" y="3648590"/>
            <a:ext cx="209590" cy="1200330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a16="http://schemas.microsoft.com/office/drawing/2014/main" id="{3ADB83BE-5FAF-FC9B-203B-AA44908A24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04743" y="3668968"/>
            <a:ext cx="2126312" cy="1225375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2EECD55D-2FC3-BD9A-97D6-DD32E96C373C}"/>
              </a:ext>
            </a:extLst>
          </p:cNvPr>
          <p:cNvSpPr txBox="1"/>
          <p:nvPr/>
        </p:nvSpPr>
        <p:spPr>
          <a:xfrm>
            <a:off x="4713585" y="1278533"/>
            <a:ext cx="993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WiFi+Bluetooth</a:t>
            </a:r>
            <a:endParaRPr lang="cs-CZ" sz="7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  <a:r>
              <a:rPr lang="cs-CZ" sz="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</a:t>
            </a:r>
            <a:endParaRPr lang="cs-CZ" sz="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F7A8689-92AA-1CAB-76ED-85F28A8369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81370" y="1202635"/>
            <a:ext cx="424447" cy="450701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CC6E9239-5E34-054A-ED74-CA5500A8118F}"/>
              </a:ext>
            </a:extLst>
          </p:cNvPr>
          <p:cNvSpPr txBox="1"/>
          <p:nvPr/>
        </p:nvSpPr>
        <p:spPr>
          <a:xfrm>
            <a:off x="4657260" y="2350360"/>
            <a:ext cx="11251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Varycook</a:t>
            </a:r>
            <a:r>
              <a:rPr 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lze aktivovat pouze v případě, když </a:t>
            </a:r>
            <a:r>
              <a:rPr lang="cs-CZ" sz="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Managementem nastavíme minimálně 3 kW. 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1CBC567-2492-2C74-AB09-520088EEB5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16463" y="2404191"/>
            <a:ext cx="523936" cy="534209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64EC2AC9-16BB-F3D1-0664-77DCE6BB58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52538" y="3167447"/>
            <a:ext cx="489155" cy="492054"/>
          </a:xfrm>
          <a:prstGeom prst="rect">
            <a:avLst/>
          </a:prstGeom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72643A96-CF79-363E-C3B6-C739FA770124}"/>
              </a:ext>
            </a:extLst>
          </p:cNvPr>
          <p:cNvSpPr txBox="1"/>
          <p:nvPr/>
        </p:nvSpPr>
        <p:spPr>
          <a:xfrm>
            <a:off x="4701428" y="3139437"/>
            <a:ext cx="1035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Multizone</a:t>
            </a:r>
            <a:r>
              <a:rPr 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rovnoměrné vaření bez ohledu na tvar hrnce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3A79F5-7A58-64B8-C950-B746C11D27D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684" y="5538599"/>
            <a:ext cx="570808" cy="570808"/>
          </a:xfrm>
          <a:prstGeom prst="rect">
            <a:avLst/>
          </a:prstGeom>
        </p:spPr>
      </p:pic>
      <p:sp>
        <p:nvSpPr>
          <p:cNvPr id="29" name="TextovéPole 28">
            <a:extLst>
              <a:ext uri="{FF2B5EF4-FFF2-40B4-BE49-F238E27FC236}">
                <a16:creationId xmlns:a16="http://schemas.microsoft.com/office/drawing/2014/main" id="{5909021D-CC4A-04B5-13DE-BE5FE155797F}"/>
              </a:ext>
            </a:extLst>
          </p:cNvPr>
          <p:cNvSpPr txBox="1"/>
          <p:nvPr/>
        </p:nvSpPr>
        <p:spPr>
          <a:xfrm>
            <a:off x="4808652" y="5641643"/>
            <a:ext cx="895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Teplotní sonda </a:t>
            </a:r>
          </a:p>
          <a:p>
            <a:pPr algn="ctr"/>
            <a:r>
              <a:rPr 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lopatkou</a:t>
            </a:r>
          </a:p>
        </p:txBody>
      </p:sp>
      <p:pic>
        <p:nvPicPr>
          <p:cNvPr id="30" name="Obrázek 29">
            <a:extLst>
              <a:ext uri="{FF2B5EF4-FFF2-40B4-BE49-F238E27FC236}">
                <a16:creationId xmlns:a16="http://schemas.microsoft.com/office/drawing/2014/main" id="{A4915B47-B8A3-B999-839C-C2A75719C3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12411" y="3783917"/>
            <a:ext cx="609426" cy="635572"/>
          </a:xfrm>
          <a:prstGeom prst="rect">
            <a:avLst/>
          </a:prstGeom>
        </p:spPr>
      </p:pic>
      <p:sp>
        <p:nvSpPr>
          <p:cNvPr id="31" name="TextovéPole 30">
            <a:extLst>
              <a:ext uri="{FF2B5EF4-FFF2-40B4-BE49-F238E27FC236}">
                <a16:creationId xmlns:a16="http://schemas.microsoft.com/office/drawing/2014/main" id="{5EB4A925-1B69-865D-1FF1-BA4E1F96DF82}"/>
              </a:ext>
            </a:extLst>
          </p:cNvPr>
          <p:cNvSpPr txBox="1"/>
          <p:nvPr/>
        </p:nvSpPr>
        <p:spPr>
          <a:xfrm>
            <a:off x="4678522" y="3705898"/>
            <a:ext cx="121915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cs-CZ" alt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Senzor varu </a:t>
            </a:r>
          </a:p>
          <a:p>
            <a:pPr algn="ctr">
              <a:spcBef>
                <a:spcPct val="0"/>
              </a:spcBef>
            </a:pPr>
            <a:r>
              <a:rPr lang="cs-CZ" alt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sleduje teplotu dna hrnce a bod varu vody pomocí tepelných a elektrických signálů ze senzoru a magnetické interakce mezi cívkou a hrncem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A5DF7F63-F03B-3938-3BDF-D69711E85CE9}"/>
              </a:ext>
            </a:extLst>
          </p:cNvPr>
          <p:cNvSpPr txBox="1"/>
          <p:nvPr/>
        </p:nvSpPr>
        <p:spPr>
          <a:xfrm>
            <a:off x="4692492" y="4646328"/>
            <a:ext cx="113156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cs-CZ" altLang="cs-CZ" sz="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Senzor vaření </a:t>
            </a:r>
          </a:p>
          <a:p>
            <a:pPr algn="ctr">
              <a:spcBef>
                <a:spcPct val="0"/>
              </a:spcBef>
            </a:pPr>
            <a:r>
              <a:rPr lang="cs-CZ" altLang="cs-CZ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zajišťuje přesnou teplotu pro smažení, grilování i hloubkové smažení a upozorní vás zvukovým signálem, kdy přidat jídlo</a:t>
            </a:r>
            <a:endParaRPr lang="cs-CZ" sz="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Obrázek 36">
            <a:extLst>
              <a:ext uri="{FF2B5EF4-FFF2-40B4-BE49-F238E27FC236}">
                <a16:creationId xmlns:a16="http://schemas.microsoft.com/office/drawing/2014/main" id="{3F829817-6EBA-6BC7-D09B-1CEE07DE94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42132" y="4703473"/>
            <a:ext cx="545397" cy="548283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3C9B1EFF-8C23-69BD-089B-0486F4C65201}"/>
              </a:ext>
            </a:extLst>
          </p:cNvPr>
          <p:cNvSpPr txBox="1"/>
          <p:nvPr/>
        </p:nvSpPr>
        <p:spPr>
          <a:xfrm>
            <a:off x="1715473" y="6169146"/>
            <a:ext cx="8950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700" b="1" u="sng" dirty="0">
                <a:solidFill>
                  <a:schemeClr val="bg1"/>
                </a:solidFill>
                <a:latin typeface="Arial" charset="0"/>
              </a:rPr>
              <a:t>Příslušenství</a:t>
            </a:r>
          </a:p>
          <a:p>
            <a:pPr lvl="0">
              <a:spcBef>
                <a:spcPct val="0"/>
              </a:spcBef>
            </a:pPr>
            <a:r>
              <a:rPr lang="cs-CZ" altLang="cs-CZ" sz="700" dirty="0">
                <a:solidFill>
                  <a:schemeClr val="bg1"/>
                </a:solidFill>
                <a:latin typeface="Arial" charset="0"/>
              </a:rPr>
              <a:t>1x lopatka</a:t>
            </a:r>
          </a:p>
          <a:p>
            <a:pPr lvl="0">
              <a:spcBef>
                <a:spcPct val="0"/>
              </a:spcBef>
            </a:pPr>
            <a:r>
              <a:rPr lang="cs-CZ" altLang="cs-CZ" sz="700" dirty="0">
                <a:solidFill>
                  <a:schemeClr val="bg1"/>
                </a:solidFill>
                <a:latin typeface="Arial" charset="0"/>
              </a:rPr>
              <a:t>1x teplotní sonda</a:t>
            </a:r>
          </a:p>
        </p:txBody>
      </p:sp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7168</TotalTime>
  <Words>576</Words>
  <Application>Microsoft Office PowerPoint</Application>
  <PresentationFormat>Předvádění na obrazovce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Šperl</cp:lastModifiedBy>
  <cp:revision>352</cp:revision>
  <cp:lastPrinted>2021-09-06T11:58:08Z</cp:lastPrinted>
  <dcterms:created xsi:type="dcterms:W3CDTF">2015-07-16T11:02:07Z</dcterms:created>
  <dcterms:modified xsi:type="dcterms:W3CDTF">2026-04-29T13:50:16Z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