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77" y="-15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E2168-CD7B-66A9-45E7-74C6F474C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50EBF3D-E61F-0560-A97E-B4D7E1DB80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C733013-87EA-CE9B-57D7-25A0FB030E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D23930-F68D-0EDF-1D63-BCCD6D0411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910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435264-EE75-400C-80BE-5E821CD423B8}" type="datetimeFigureOut">
              <a:rPr lang="cs-CZ" smtClean="0"/>
              <a:t>31.07.2025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ABF00531-EAA8-F523-2A9E-788BA7E3DC9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135017"/>
            <a:ext cx="1331640" cy="722982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5387AB-53D8-FF8F-A12A-6C61BE0ED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>
            <a:extLst>
              <a:ext uri="{FF2B5EF4-FFF2-40B4-BE49-F238E27FC236}">
                <a16:creationId xmlns:a16="http://schemas.microsoft.com/office/drawing/2014/main" id="{26BAEC73-666C-DD82-3DF6-4C8D10A4E38B}"/>
              </a:ext>
            </a:extLst>
          </p:cNvPr>
          <p:cNvSpPr txBox="1">
            <a:spLocks/>
          </p:cNvSpPr>
          <p:nvPr/>
        </p:nvSpPr>
        <p:spPr>
          <a:xfrm>
            <a:off x="85243" y="3941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charset="0"/>
              </a:rPr>
              <a:t>BHA6SD696M6DB9-S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Vestavná pračka se sušičkou </a:t>
            </a:r>
            <a:r>
              <a:rPr lang="cs-CZ" altLang="cs-CZ" sz="1400" dirty="0" err="1">
                <a:solidFill>
                  <a:prstClr val="black"/>
                </a:solidFill>
                <a:latin typeface="Arial" charset="0"/>
              </a:rPr>
              <a:t>Series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 6 – hloubka 54 cm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WIFI+Bluetooth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pára, digitální displej, invertorový motor, odložený start, A-30%</a:t>
            </a:r>
            <a:endParaRPr lang="cs-CZ" altLang="cs-CZ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E360BC3-819E-8DA7-18AA-A6A8796A1E77}"/>
              </a:ext>
            </a:extLst>
          </p:cNvPr>
          <p:cNvCxnSpPr/>
          <p:nvPr/>
        </p:nvCxnSpPr>
        <p:spPr>
          <a:xfrm>
            <a:off x="4211960" y="998331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5C391B9-6C53-8A18-3380-BC8C9EC370A1}"/>
              </a:ext>
            </a:extLst>
          </p:cNvPr>
          <p:cNvCxnSpPr/>
          <p:nvPr/>
        </p:nvCxnSpPr>
        <p:spPr>
          <a:xfrm>
            <a:off x="5830892" y="998331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1" name="Obrázek 40">
            <a:extLst>
              <a:ext uri="{FF2B5EF4-FFF2-40B4-BE49-F238E27FC236}">
                <a16:creationId xmlns:a16="http://schemas.microsoft.com/office/drawing/2014/main" id="{3B088B9B-0041-2285-3004-A81B849BF1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38" y="1170481"/>
            <a:ext cx="583056" cy="583056"/>
          </a:xfrm>
          <a:prstGeom prst="rect">
            <a:avLst/>
          </a:prstGeom>
        </p:spPr>
      </p:pic>
      <p:sp>
        <p:nvSpPr>
          <p:cNvPr id="49" name="TextovéPole 48">
            <a:extLst>
              <a:ext uri="{FF2B5EF4-FFF2-40B4-BE49-F238E27FC236}">
                <a16:creationId xmlns:a16="http://schemas.microsoft.com/office/drawing/2014/main" id="{4FB2FE37-12CD-5564-4F71-96B51C94AF73}"/>
              </a:ext>
            </a:extLst>
          </p:cNvPr>
          <p:cNvSpPr txBox="1"/>
          <p:nvPr/>
        </p:nvSpPr>
        <p:spPr>
          <a:xfrm>
            <a:off x="4873094" y="1256385"/>
            <a:ext cx="99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WiFi+Bluetooth</a:t>
            </a:r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Připojení k aplikaci </a:t>
            </a:r>
            <a:r>
              <a:rPr lang="cs-CZ" sz="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</a:t>
            </a:r>
            <a:endParaRPr lang="cs-CZ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DF39FE54-B03E-1EC8-2817-66601357B846}"/>
              </a:ext>
            </a:extLst>
          </p:cNvPr>
          <p:cNvSpPr txBox="1"/>
          <p:nvPr/>
        </p:nvSpPr>
        <p:spPr>
          <a:xfrm>
            <a:off x="5374708" y="101951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cxnSp>
        <p:nvCxnSpPr>
          <p:cNvPr id="57" name="Přímá spojnice se šipkou 56">
            <a:extLst>
              <a:ext uri="{FF2B5EF4-FFF2-40B4-BE49-F238E27FC236}">
                <a16:creationId xmlns:a16="http://schemas.microsoft.com/office/drawing/2014/main" id="{0DE700C5-DD84-650C-6164-A0F6EFFB7364}"/>
              </a:ext>
            </a:extLst>
          </p:cNvPr>
          <p:cNvCxnSpPr>
            <a:cxnSpLocks/>
          </p:cNvCxnSpPr>
          <p:nvPr/>
        </p:nvCxnSpPr>
        <p:spPr>
          <a:xfrm>
            <a:off x="6073979" y="4526666"/>
            <a:ext cx="224243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84DF8DA8-C03C-28EB-91F4-E7A5637D8578}"/>
              </a:ext>
            </a:extLst>
          </p:cNvPr>
          <p:cNvSpPr txBox="1"/>
          <p:nvPr/>
        </p:nvSpPr>
        <p:spPr>
          <a:xfrm>
            <a:off x="6670257" y="4573831"/>
            <a:ext cx="993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cs-CZ" sz="1200" dirty="0">
                <a:latin typeface="Arial" charset="0"/>
              </a:rPr>
              <a:t>60 cm</a:t>
            </a:r>
            <a:endParaRPr lang="cs-CZ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21E25EA-9F65-26C3-CF6C-92434576814D}"/>
              </a:ext>
            </a:extLst>
          </p:cNvPr>
          <p:cNvSpPr/>
          <p:nvPr/>
        </p:nvSpPr>
        <p:spPr>
          <a:xfrm>
            <a:off x="5902517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Kód		31801163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8059019109626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		</a:t>
            </a:r>
            <a:r>
              <a:rPr lang="cs-CZ" altLang="cs-CZ" sz="800" dirty="0" err="1">
                <a:latin typeface="Arial" charset="0"/>
              </a:rPr>
              <a:t>bílá+černý</a:t>
            </a:r>
            <a:r>
              <a:rPr lang="cs-CZ" altLang="cs-CZ" sz="800" dirty="0">
                <a:latin typeface="Arial" charset="0"/>
              </a:rPr>
              <a:t> panel a dvířka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× Š × H (mm)	820 × 600 × 540</a:t>
            </a:r>
            <a:endParaRPr lang="cs-CZ" altLang="cs-CZ" sz="800" b="1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64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875 × 650 × 570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66</a:t>
            </a:r>
          </a:p>
        </p:txBody>
      </p:sp>
      <p:sp>
        <p:nvSpPr>
          <p:cNvPr id="3" name="Zástupný symbol pro text 3">
            <a:extLst>
              <a:ext uri="{FF2B5EF4-FFF2-40B4-BE49-F238E27FC236}">
                <a16:creationId xmlns:a16="http://schemas.microsoft.com/office/drawing/2014/main" id="{05030A1E-96E1-3D25-1848-B983AFAA35F5}"/>
              </a:ext>
            </a:extLst>
          </p:cNvPr>
          <p:cNvSpPr txBox="1">
            <a:spLocks/>
          </p:cNvSpPr>
          <p:nvPr/>
        </p:nvSpPr>
        <p:spPr>
          <a:xfrm>
            <a:off x="107504" y="971100"/>
            <a:ext cx="4104453" cy="5770267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Hlavní vlastnosti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Energetická třída (praní a sušení)		D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Energetická třída (praní)		A</a:t>
            </a:r>
          </a:p>
          <a:p>
            <a:pPr marL="0" indent="0">
              <a:buNone/>
            </a:pPr>
            <a:r>
              <a:rPr lang="cs-CZ" sz="900" b="1" dirty="0"/>
              <a:t>Marketingové označení en. účinnosti: o 30 % úspornější, než třída A</a:t>
            </a:r>
            <a:endParaRPr lang="cs-CZ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(praní a sušení, kWh/100 c.)	308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(praní, kWh/100 c.)		35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Kapacita pračky (praní a sušení, kg)		6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Kapacita pračky (praní, kg)		9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V. spotřeba vody na cyklus (praní a sušení, l)	86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V. spotřeba vody na cyklus (praní, l)		46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Doba trvání (praní a sušení, hod)		8:30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Doba trvání (praní, hod)		3:48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Třída účinnosti odstřeďování a sušení		B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Hlučnost (dB(A))			72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Emise hluku šířeného vzduchem (program ECO 40-60)	A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Maximální otáčky odstřeďování		1600	</a:t>
            </a:r>
          </a:p>
          <a:p>
            <a:pPr marL="0" indent="0">
              <a:buNone/>
            </a:pPr>
            <a:endParaRPr lang="cs-CZ" sz="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50" b="1" u="sng" dirty="0">
                <a:latin typeface="Arial" panose="020B0604020202020204" pitchFamily="34" charset="0"/>
                <a:cs typeface="Arial" panose="020B0604020202020204" pitchFamily="34" charset="0"/>
              </a:rPr>
              <a:t>Programy</a:t>
            </a: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cs-CZ" sz="75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programů+Wifi</a:t>
            </a:r>
            <a:endParaRPr lang="cs-CZ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Praní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: ECO 40-60, Praní a sušení, 20°C, Bavlna, Smíšené a barevné 59‘, Syntetika, Odčerpání a odstředění, Máchání, Rychlý, </a:t>
            </a:r>
            <a:r>
              <a:rPr lang="cs-CZ" sz="750" dirty="0" err="1">
                <a:latin typeface="Arial" panose="020B0604020202020204" pitchFamily="34" charset="0"/>
                <a:cs typeface="Arial" panose="020B0604020202020204" pitchFamily="34" charset="0"/>
              </a:rPr>
              <a:t>Vlna+ruční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 praní, Hygienická pára plus, Smart </a:t>
            </a:r>
            <a:r>
              <a:rPr lang="cs-CZ" sz="750" dirty="0" err="1">
                <a:latin typeface="Arial" panose="020B0604020202020204" pitchFamily="34" charset="0"/>
                <a:cs typeface="Arial" panose="020B0604020202020204" pitchFamily="34" charset="0"/>
              </a:rPr>
              <a:t>Wash</a:t>
            </a:r>
            <a:endParaRPr lang="cs-CZ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Sušení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: Sušení vlny, Nízká teplota, Vysoká teplota</a:t>
            </a:r>
          </a:p>
          <a:p>
            <a:pPr marL="0" indent="0">
              <a:buNone/>
            </a:pPr>
            <a:endParaRPr lang="cs-CZ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50" b="1" u="sng" dirty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WIFI+BLE – konektivita 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(připojení přes aplikaci </a:t>
            </a:r>
            <a:r>
              <a:rPr lang="cs-CZ" sz="750" dirty="0" err="1">
                <a:latin typeface="Arial" panose="020B0604020202020204" pitchFamily="34" charset="0"/>
                <a:cs typeface="Arial" panose="020B0604020202020204" pitchFamily="34" charset="0"/>
              </a:rPr>
              <a:t>hOn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Smart Dose 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- systém automatického dávkování</a:t>
            </a:r>
          </a:p>
          <a:p>
            <a:pPr marL="0" indent="0">
              <a:buNone/>
            </a:pP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cs-CZ" sz="750" b="1" dirty="0" err="1">
                <a:latin typeface="Arial" panose="020B0604020202020204" pitchFamily="34" charset="0"/>
                <a:cs typeface="Arial" panose="020B0604020202020204" pitchFamily="34" charset="0"/>
              </a:rPr>
              <a:t>Weight</a:t>
            </a: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750" b="1" dirty="0" err="1"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- Kontrolka detektoru hmotnosti</a:t>
            </a:r>
          </a:p>
          <a:p>
            <a:pPr marL="0" indent="0">
              <a:buNone/>
            </a:pP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Mix </a:t>
            </a:r>
            <a:r>
              <a:rPr lang="cs-CZ" sz="750" b="1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750" b="1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- rovnoměrné rozložení pracího prostředku, aviváže a vody</a:t>
            </a:r>
          </a:p>
          <a:p>
            <a:pPr marL="0" indent="0">
              <a:buNone/>
            </a:pP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Možnosti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: Předpírka, Extra máchání, </a:t>
            </a:r>
            <a:r>
              <a:rPr lang="cs-CZ" sz="750" dirty="0" err="1">
                <a:latin typeface="Arial" panose="020B0604020202020204" pitchFamily="34" charset="0"/>
                <a:cs typeface="Arial" panose="020B0604020202020204" pitchFamily="34" charset="0"/>
              </a:rPr>
              <a:t>Hygiene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75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750" i="1" dirty="0">
                <a:latin typeface="Arial" panose="020B0604020202020204" pitchFamily="34" charset="0"/>
                <a:cs typeface="Arial" panose="020B0604020202020204" pitchFamily="34" charset="0"/>
              </a:rPr>
              <a:t>po celou dobu praní udržuje stejnou teplotu)</a:t>
            </a:r>
            <a:endParaRPr lang="cs-CZ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50" b="1" dirty="0">
                <a:latin typeface="Arial" panose="020B0604020202020204" pitchFamily="34" charset="0"/>
                <a:cs typeface="Arial" panose="020B0604020202020204" pitchFamily="34" charset="0"/>
              </a:rPr>
              <a:t>Nastavení sušení: 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Extra suché, Suché k žehlení, Suché do skříně</a:t>
            </a:r>
          </a:p>
          <a:p>
            <a:pPr marL="0" indent="0">
              <a:buNone/>
            </a:pP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Nastavení stupně znečištění (3 úrovně)/Rychlý</a:t>
            </a:r>
          </a:p>
          <a:p>
            <a:pPr marL="0" indent="0">
              <a:buNone/>
            </a:pP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Nastavení teploty praní, Nastavení otáček odstřeďování, Odložený start</a:t>
            </a:r>
          </a:p>
          <a:p>
            <a:pPr marL="0" indent="0">
              <a:buNone/>
            </a:pP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Dotykové ovládání u </a:t>
            </a:r>
            <a:r>
              <a:rPr lang="cs-CZ" sz="750">
                <a:latin typeface="Arial" panose="020B0604020202020204" pitchFamily="34" charset="0"/>
                <a:cs typeface="Arial" panose="020B0604020202020204" pitchFamily="34" charset="0"/>
              </a:rPr>
              <a:t>digitálního displeje+ </a:t>
            </a: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manuální otočný ovladač</a:t>
            </a:r>
          </a:p>
          <a:p>
            <a:pPr marL="0" indent="0">
              <a:buNone/>
            </a:pPr>
            <a:endParaRPr lang="cs-CZ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50" b="1" u="sng" dirty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endParaRPr lang="cs-CZ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</a:t>
            </a:r>
            <a:endParaRPr lang="cs-CZ" sz="7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7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50" b="1" u="sng" dirty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sz="750" dirty="0">
                <a:latin typeface="Arial" panose="020B0604020202020204" pitchFamily="34" charset="0"/>
                <a:cs typeface="Arial" panose="020B0604020202020204" pitchFamily="34" charset="0"/>
              </a:rPr>
              <a:t>Invertorový motor, Digitální displej (6místný displej), Nerezový buben</a:t>
            </a:r>
            <a:endParaRPr lang="cs-CZ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0911B0-47C0-9D73-BD4C-5A782677CB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910" y="2058579"/>
            <a:ext cx="555625" cy="55562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FD58C68-57AF-EA29-AD9E-949A5607D8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823" y="4832028"/>
            <a:ext cx="677141" cy="67714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A60E76E-949F-CAB3-0CFD-AC3A2D4EA94D}"/>
              </a:ext>
            </a:extLst>
          </p:cNvPr>
          <p:cNvSpPr txBox="1"/>
          <p:nvPr/>
        </p:nvSpPr>
        <p:spPr>
          <a:xfrm>
            <a:off x="4920662" y="5001321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75D64C0-4ADC-FD5E-A05C-26B6D3314B6D}"/>
              </a:ext>
            </a:extLst>
          </p:cNvPr>
          <p:cNvSpPr txBox="1"/>
          <p:nvPr/>
        </p:nvSpPr>
        <p:spPr>
          <a:xfrm>
            <a:off x="4969159" y="2168219"/>
            <a:ext cx="817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Odložený start až 24 hodin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CCD27A3-71BC-55E9-907B-4ADEDC3641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4396" y="1203841"/>
            <a:ext cx="2511185" cy="3275661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1B4875A9-F1F8-67E5-4A23-D861A423C8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50733" y="2275320"/>
            <a:ext cx="1085762" cy="21942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053A6652-440E-791C-C181-A66B7EC437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34920" y="265397"/>
            <a:ext cx="521321" cy="545911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0489AC2-0D50-59DC-1942-D6A7C662E15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111" y="2983511"/>
            <a:ext cx="583056" cy="583056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AB518DCC-7966-851A-9AFE-4F25A7459853}"/>
              </a:ext>
            </a:extLst>
          </p:cNvPr>
          <p:cNvSpPr txBox="1"/>
          <p:nvPr/>
        </p:nvSpPr>
        <p:spPr>
          <a:xfrm>
            <a:off x="4974814" y="3179691"/>
            <a:ext cx="817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Pára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B6066CA6-A16D-8BEE-2F7F-C85450DEF68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71" y="3979784"/>
            <a:ext cx="594048" cy="594048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C2E682D1-D21D-8A34-67D0-51B56CE94D4E}"/>
              </a:ext>
            </a:extLst>
          </p:cNvPr>
          <p:cNvSpPr txBox="1"/>
          <p:nvPr/>
        </p:nvSpPr>
        <p:spPr>
          <a:xfrm>
            <a:off x="4961287" y="4017837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 automatického dávkování</a:t>
            </a:r>
          </a:p>
        </p:txBody>
      </p:sp>
    </p:spTree>
    <p:extLst>
      <p:ext uri="{BB962C8B-B14F-4D97-AF65-F5344CB8AC3E}">
        <p14:creationId xmlns:p14="http://schemas.microsoft.com/office/powerpoint/2010/main" val="1782914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www.w3.org/XML/1998/namespace"/>
    <ds:schemaRef ds:uri="http://schemas.openxmlformats.org/package/2006/metadata/core-properties"/>
    <ds:schemaRef ds:uri="a09af93a-bc92-4cce-8ba3-c8fdbed82e22"/>
    <ds:schemaRef ds:uri="b4af0723-3826-4aee-ba08-906e8dce3040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2432</TotalTime>
  <Words>475</Words>
  <Application>Microsoft Office PowerPoint</Application>
  <PresentationFormat>Předvádění na obrazovce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Michaela Šperl</cp:lastModifiedBy>
  <cp:revision>301</cp:revision>
  <cp:lastPrinted>2025-07-01T09:17:14Z</cp:lastPrinted>
  <dcterms:created xsi:type="dcterms:W3CDTF">2015-07-16T11:02:07Z</dcterms:created>
  <dcterms:modified xsi:type="dcterms:W3CDTF">2025-07-31T09:09:01Z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